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60" r:id="rId1"/>
  </p:sldMasterIdLst>
  <p:notesMasterIdLst>
    <p:notesMasterId r:id="rId8"/>
  </p:notesMasterIdLst>
  <p:handoutMasterIdLst>
    <p:handoutMasterId r:id="rId9"/>
  </p:handoutMasterIdLst>
  <p:sldIdLst>
    <p:sldId id="258" r:id="rId2"/>
    <p:sldId id="878" r:id="rId3"/>
    <p:sldId id="879" r:id="rId4"/>
    <p:sldId id="880" r:id="rId5"/>
    <p:sldId id="881" r:id="rId6"/>
    <p:sldId id="882" r:id="rId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M@x!mu$" initials="M" lastIdx="4" clrIdx="0"/>
  <p:cmAuthor id="1" name=". ." initials="" lastIdx="2" clrIdx="1"/>
  <p:cmAuthor id="2" name="COUTURIER Vincent" initials="CV" lastIdx="1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F71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128" autoAdjust="0"/>
    <p:restoredTop sz="89252"/>
  </p:normalViewPr>
  <p:slideViewPr>
    <p:cSldViewPr snapToGrid="0" snapToObjects="1">
      <p:cViewPr varScale="1">
        <p:scale>
          <a:sx n="114" d="100"/>
          <a:sy n="114" d="100"/>
        </p:scale>
        <p:origin x="1312" y="1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110" d="100"/>
          <a:sy n="110" d="100"/>
        </p:scale>
        <p:origin x="2544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handoutMaster" Target="handoutMasters/handoutMaster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F9CA0A-55D2-4544-89FC-73158659A506}" type="datetimeFigureOut">
              <a:rPr lang="fr-FR" smtClean="0"/>
              <a:t>10/09/2022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590803-6959-C147-80D5-904F0E7F1CB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8276066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014C29-B795-46BA-9038-59A2B5B23AB9}" type="datetimeFigureOut">
              <a:rPr lang="fr-FR" smtClean="0"/>
              <a:pPr/>
              <a:t>10/09/2022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6A3754-1705-4DF2-8ADD-F3AEE0D7576C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4094797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B6880FB-8AAC-4EC0-B8D1-08E6C81CCF3F}" type="slidenum">
              <a:rPr lang="fr-FR" smtClean="0"/>
              <a:pPr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30524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fr-FR">
              <a:latin typeface="Arial" charset="0"/>
            </a:endParaRPr>
          </a:p>
        </p:txBody>
      </p:sp>
      <p:sp>
        <p:nvSpPr>
          <p:cNvPr id="2" name="Espace réservé de l'en-tête 1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fr-FR"/>
              <a:t>SI et cartographie des SI </a:t>
            </a:r>
          </a:p>
        </p:txBody>
      </p:sp>
    </p:spTree>
    <p:extLst>
      <p:ext uri="{BB962C8B-B14F-4D97-AF65-F5344CB8AC3E}">
        <p14:creationId xmlns:p14="http://schemas.microsoft.com/office/powerpoint/2010/main" val="15405391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fr-FR">
              <a:latin typeface="Arial" charset="0"/>
            </a:endParaRPr>
          </a:p>
        </p:txBody>
      </p:sp>
      <p:sp>
        <p:nvSpPr>
          <p:cNvPr id="2" name="Espace réservé de l'en-tête 1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fr-FR"/>
              <a:t>SI et cartographie des SI </a:t>
            </a:r>
          </a:p>
        </p:txBody>
      </p:sp>
    </p:spTree>
    <p:extLst>
      <p:ext uri="{BB962C8B-B14F-4D97-AF65-F5344CB8AC3E}">
        <p14:creationId xmlns:p14="http://schemas.microsoft.com/office/powerpoint/2010/main" val="10192191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fr-FR">
              <a:latin typeface="Arial" charset="0"/>
            </a:endParaRPr>
          </a:p>
        </p:txBody>
      </p:sp>
      <p:sp>
        <p:nvSpPr>
          <p:cNvPr id="2" name="Espace réservé de l'en-tête 1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fr-FR"/>
              <a:t>SI et cartographie des SI </a:t>
            </a:r>
          </a:p>
        </p:txBody>
      </p:sp>
    </p:spTree>
    <p:extLst>
      <p:ext uri="{BB962C8B-B14F-4D97-AF65-F5344CB8AC3E}">
        <p14:creationId xmlns:p14="http://schemas.microsoft.com/office/powerpoint/2010/main" val="4973126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fr-FR">
              <a:latin typeface="Arial" charset="0"/>
            </a:endParaRPr>
          </a:p>
        </p:txBody>
      </p:sp>
      <p:sp>
        <p:nvSpPr>
          <p:cNvPr id="2" name="Espace réservé de l'en-tête 1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fr-FR"/>
              <a:t>SI et cartographie des SI </a:t>
            </a:r>
          </a:p>
        </p:txBody>
      </p:sp>
    </p:spTree>
    <p:extLst>
      <p:ext uri="{BB962C8B-B14F-4D97-AF65-F5344CB8AC3E}">
        <p14:creationId xmlns:p14="http://schemas.microsoft.com/office/powerpoint/2010/main" val="37852425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fr-FR">
              <a:latin typeface="Arial" charset="0"/>
            </a:endParaRPr>
          </a:p>
        </p:txBody>
      </p:sp>
      <p:sp>
        <p:nvSpPr>
          <p:cNvPr id="2" name="Espace réservé de l'en-tête 1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fr-FR"/>
              <a:t>SI et cartographie des SI </a:t>
            </a:r>
          </a:p>
        </p:txBody>
      </p:sp>
    </p:spTree>
    <p:extLst>
      <p:ext uri="{BB962C8B-B14F-4D97-AF65-F5344CB8AC3E}">
        <p14:creationId xmlns:p14="http://schemas.microsoft.com/office/powerpoint/2010/main" val="13425858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fr-FR"/>
              <a:t>Cliquez et modifiez le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Cliquez pour modifier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72D95-217C-0846-BFB5-F0CEC9D2D7E7}" type="datetime2">
              <a:rPr lang="fr-FR" smtClean="0"/>
              <a:t>samedi 10 septembre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94700" y="0"/>
            <a:ext cx="736600" cy="347472"/>
          </a:xfrm>
        </p:spPr>
        <p:txBody>
          <a:bodyPr/>
          <a:lstStyle>
            <a:lvl1pPr algn="r">
              <a:defRPr/>
            </a:lvl1pPr>
          </a:lstStyle>
          <a:p>
            <a:fld id="{0CFEC368-1D7A-4F81-ABF6-AE0E36BAF64C}" type="slidenum">
              <a:rPr lang="en-US" smtClean="0"/>
              <a:pPr/>
              <a:t>‹N°›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0DD66-5C28-D447-B714-A3BA76D649E3}" type="datetime2">
              <a:rPr lang="fr-FR" smtClean="0"/>
              <a:t>samedi 10 septembre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83600" y="18288"/>
            <a:ext cx="660400" cy="329184"/>
          </a:xfrm>
        </p:spPr>
        <p:txBody>
          <a:bodyPr/>
          <a:lstStyle>
            <a:lvl1pPr algn="r">
              <a:defRPr/>
            </a:lvl1pPr>
          </a:lstStyle>
          <a:p>
            <a:fld id="{0CFEC368-1D7A-4F81-ABF6-AE0E36BAF64C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7BEC4E-5EF9-FA42-BC23-B79A632105DD}" type="datetime2">
              <a:rPr lang="fr-FR" smtClean="0"/>
              <a:t>samedi 10 septembre 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39100" y="18288"/>
            <a:ext cx="1066800" cy="329184"/>
          </a:xfrm>
        </p:spPr>
        <p:txBody>
          <a:bodyPr/>
          <a:lstStyle>
            <a:lvl1pPr algn="r">
              <a:defRPr/>
            </a:lvl1pPr>
          </a:lstStyle>
          <a:p>
            <a:fld id="{0CFEC368-1D7A-4F81-ABF6-AE0E36BAF64C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988F6-2EFE-FB48-898F-6675A092F3E7}" type="datetime2">
              <a:rPr lang="fr-FR" smtClean="0"/>
              <a:t>samedi 10 septembre 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96634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Cliquez et modifiez le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87234"/>
            <a:ext cx="8229600" cy="50897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E38459F6-26B3-934A-95F6-3D1D0D9C9C39}" type="datetime2">
              <a:rPr lang="fr-FR" smtClean="0"/>
              <a:t>samedi 10 septembre 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391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1">
                <a:solidFill>
                  <a:srgbClr val="FFFFFF"/>
                </a:solidFill>
              </a:defRPr>
            </a:lvl1pPr>
          </a:lstStyle>
          <a:p>
            <a:fld id="{0CFEC368-1D7A-4F81-ABF6-AE0E36BAF64C}" type="slidenum">
              <a:rPr lang="en-US" smtClean="0"/>
              <a:pPr/>
              <a:t>‹N°›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61" r:id="rId1"/>
    <p:sldLayoutId id="2147483962" r:id="rId2"/>
    <p:sldLayoutId id="2147483964" r:id="rId3"/>
    <p:sldLayoutId id="2147483967" r:id="rId4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sz="5000" dirty="0"/>
              <a:t>Rappel : binding C#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</a:t>
            </a:fld>
            <a:endParaRPr lang="en-US"/>
          </a:p>
        </p:txBody>
      </p:sp>
      <p:pic>
        <p:nvPicPr>
          <p:cNvPr id="6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357632"/>
            <a:ext cx="1088755" cy="550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Imag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0437" y="357632"/>
            <a:ext cx="1171730" cy="550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ZoneTexte 7"/>
          <p:cNvSpPr txBox="1"/>
          <p:nvPr/>
        </p:nvSpPr>
        <p:spPr>
          <a:xfrm>
            <a:off x="685800" y="4665133"/>
            <a:ext cx="7848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/>
              <a:t>Vincent COUTURIER</a:t>
            </a:r>
          </a:p>
          <a:p>
            <a:pPr algn="ctr"/>
            <a:r>
              <a:rPr lang="fr-FR" sz="2000" dirty="0"/>
              <a:t>Module R3.04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Exemple</a:t>
            </a:r>
          </a:p>
        </p:txBody>
      </p:sp>
      <p:sp>
        <p:nvSpPr>
          <p:cNvPr id="6246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4184542"/>
            <a:ext cx="8229600" cy="24711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﻿&lt;</a:t>
            </a:r>
            <a:r>
              <a:rPr lang="fr-F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Grid</a:t>
            </a:r>
            <a:r>
              <a:rPr lang="fr-F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Margin</a:t>
            </a:r>
            <a:r>
              <a:rPr lang="fr-F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="0,0,2,0"&gt;</a:t>
            </a:r>
          </a:p>
          <a:p>
            <a:pPr marL="0" indent="0">
              <a:buNone/>
            </a:pPr>
            <a:r>
              <a:rPr lang="fr-F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&lt;</a:t>
            </a:r>
            <a:r>
              <a:rPr lang="fr-F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TextBox</a:t>
            </a:r>
            <a:r>
              <a:rPr lang="fr-F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… </a:t>
            </a:r>
            <a:r>
              <a:rPr lang="fr-FR" sz="1600" b="1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Text</a:t>
            </a:r>
            <a:r>
              <a:rPr lang="fr-FR" sz="16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="{Binding Nb1}"</a:t>
            </a:r>
            <a:r>
              <a:rPr lang="fr-F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</a:p>
          <a:p>
            <a:pPr marL="0" indent="0">
              <a:buNone/>
            </a:pPr>
            <a:r>
              <a:rPr lang="fr-F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&lt;</a:t>
            </a:r>
            <a:r>
              <a:rPr lang="fr-F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Button</a:t>
            </a:r>
            <a:r>
              <a:rPr lang="fr-F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x:Name</a:t>
            </a:r>
            <a:r>
              <a:rPr lang="fr-F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="</a:t>
            </a:r>
            <a:r>
              <a:rPr lang="fr-F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ButtonCarre</a:t>
            </a:r>
            <a:r>
              <a:rPr lang="fr-F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" </a:t>
            </a:r>
            <a:r>
              <a:rPr lang="fr-F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Margin</a:t>
            </a:r>
            <a:r>
              <a:rPr lang="fr-F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="0,95,4,0" Content="Au carré" </a:t>
            </a:r>
            <a:r>
              <a:rPr lang="fr-F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VerticalAlignment</a:t>
            </a:r>
            <a:r>
              <a:rPr lang="fr-F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="Top" </a:t>
            </a:r>
            <a:r>
              <a:rPr lang="fr-F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Width</a:t>
            </a:r>
            <a:r>
              <a:rPr lang="fr-F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="100" </a:t>
            </a:r>
            <a:r>
              <a:rPr lang="fr-FR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Click="</a:t>
            </a:r>
            <a:r>
              <a:rPr lang="fr-FR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ButtonCarre_Click</a:t>
            </a:r>
            <a:r>
              <a:rPr lang="fr-FR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"/&gt;</a:t>
            </a:r>
          </a:p>
          <a:p>
            <a:pPr marL="0" indent="0">
              <a:buNone/>
            </a:pPr>
            <a:r>
              <a:rPr lang="fr-F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&lt;</a:t>
            </a:r>
            <a:r>
              <a:rPr lang="fr-F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TextBox</a:t>
            </a:r>
            <a:r>
              <a:rPr lang="fr-F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… </a:t>
            </a:r>
            <a:r>
              <a:rPr lang="fr-FR" sz="1600" b="1" dirty="0" err="1">
                <a:highlight>
                  <a:srgbClr val="00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Text</a:t>
            </a:r>
            <a:r>
              <a:rPr lang="fr-FR" sz="1600" b="1" dirty="0">
                <a:highlight>
                  <a:srgbClr val="00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="{Binding </a:t>
            </a:r>
            <a:r>
              <a:rPr lang="fr-FR" sz="1600" b="1" dirty="0" err="1">
                <a:highlight>
                  <a:srgbClr val="00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Resultat</a:t>
            </a:r>
            <a:r>
              <a:rPr lang="fr-FR" sz="1600" b="1" dirty="0">
                <a:highlight>
                  <a:srgbClr val="00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}"</a:t>
            </a:r>
            <a:r>
              <a:rPr lang="fr-F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</a:p>
          <a:p>
            <a:pPr marL="0" indent="0">
              <a:buNone/>
            </a:pPr>
            <a:r>
              <a:rPr lang="fr-F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fr-F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Grid</a:t>
            </a:r>
            <a:r>
              <a:rPr lang="fr-F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fr-FR" altLang="ja-JP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A8E5F-C291-324A-B468-34E7B1B859B4}" type="slidenum">
              <a:rPr lang="fr-FR" smtClean="0"/>
              <a:t>2</a:t>
            </a:fld>
            <a:endParaRPr lang="fr-FR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0712965E-370D-1C4C-B58E-3B28FDB318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5814" y="1387234"/>
            <a:ext cx="4724400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4736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Code </a:t>
            </a:r>
            <a:r>
              <a:rPr lang="fr-FR" dirty="0" err="1"/>
              <a:t>behind</a:t>
            </a:r>
            <a:endParaRPr lang="fr-FR" dirty="0"/>
          </a:p>
        </p:txBody>
      </p:sp>
      <p:sp>
        <p:nvSpPr>
          <p:cNvPr id="6246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177871"/>
            <a:ext cx="8229600" cy="568012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﻿public partial class </a:t>
            </a:r>
            <a:r>
              <a:rPr lang="fr-F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MainWindow</a:t>
            </a:r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: </a:t>
            </a:r>
            <a:r>
              <a:rPr lang="fr-F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Window</a:t>
            </a:r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fr-FR" sz="1400" dirty="0" err="1">
                <a:highlight>
                  <a:srgbClr val="00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INotifyPropertyChanged</a:t>
            </a:r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buNone/>
            </a:pPr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fr-FR" sz="1400" dirty="0">
                <a:highlight>
                  <a:srgbClr val="00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lang="fr-FR" sz="1400" dirty="0" err="1">
                <a:highlight>
                  <a:srgbClr val="00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event</a:t>
            </a:r>
            <a:r>
              <a:rPr lang="fr-FR" sz="1400" dirty="0">
                <a:highlight>
                  <a:srgbClr val="00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400" dirty="0" err="1">
                <a:highlight>
                  <a:srgbClr val="00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PropertyChangedEventHandler</a:t>
            </a:r>
            <a:r>
              <a:rPr lang="fr-FR" sz="1400" dirty="0">
                <a:highlight>
                  <a:srgbClr val="00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400" dirty="0" err="1">
                <a:highlight>
                  <a:srgbClr val="00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PropertyChanged</a:t>
            </a:r>
            <a:r>
              <a:rPr lang="fr-FR" sz="1400" dirty="0">
                <a:highlight>
                  <a:srgbClr val="00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public </a:t>
            </a:r>
            <a:r>
              <a:rPr lang="fr-F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MainWindow</a:t>
            </a:r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0" indent="0">
              <a:buNone/>
            </a:pPr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{</a:t>
            </a:r>
          </a:p>
          <a:p>
            <a:pPr marL="0" indent="0">
              <a:buNone/>
            </a:pPr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fr-F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InitializeComponent</a:t>
            </a:r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marL="0" indent="0">
              <a:buNone/>
            </a:pPr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fr-FR" sz="1400" dirty="0" err="1">
                <a:highlight>
                  <a:srgbClr val="FF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this.DataContext</a:t>
            </a:r>
            <a:r>
              <a:rPr lang="fr-FR" sz="1400" dirty="0">
                <a:highlight>
                  <a:srgbClr val="FF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fr-FR" sz="1400" dirty="0" err="1">
                <a:highlight>
                  <a:srgbClr val="FF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lang="fr-FR" sz="1400" dirty="0">
                <a:highlight>
                  <a:srgbClr val="FF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}</a:t>
            </a:r>
          </a:p>
          <a:p>
            <a:pPr marL="0" indent="0">
              <a:buNone/>
            </a:pPr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public double Nb1 { </a:t>
            </a:r>
            <a:r>
              <a:rPr lang="fr-F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</a:t>
            </a:r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; set; } //</a:t>
            </a:r>
            <a:r>
              <a:rPr lang="fr-F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Property</a:t>
            </a:r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Nb1</a:t>
            </a:r>
          </a:p>
          <a:p>
            <a:pPr marL="0" indent="0">
              <a:buNone/>
            </a:pPr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fr-FR" sz="1400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fr-FR" sz="14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Double </a:t>
            </a:r>
            <a:r>
              <a:rPr lang="fr-FR" sz="1400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resultat</a:t>
            </a:r>
            <a:r>
              <a:rPr lang="fr-FR" sz="14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fr-FR" sz="1400" dirty="0">
                <a:highlight>
                  <a:srgbClr val="00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public Double </a:t>
            </a:r>
            <a:r>
              <a:rPr lang="fr-FR" sz="1400" dirty="0" err="1">
                <a:highlight>
                  <a:srgbClr val="00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Resultat</a:t>
            </a:r>
            <a:r>
              <a:rPr lang="fr-FR" sz="1400" dirty="0">
                <a:highlight>
                  <a:srgbClr val="00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{ //</a:t>
            </a:r>
            <a:r>
              <a:rPr lang="fr-FR" sz="1400" dirty="0" err="1">
                <a:highlight>
                  <a:srgbClr val="00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Property</a:t>
            </a:r>
            <a:r>
              <a:rPr lang="fr-FR" sz="1400" dirty="0">
                <a:highlight>
                  <a:srgbClr val="00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400" dirty="0" err="1">
                <a:highlight>
                  <a:srgbClr val="00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Resultat</a:t>
            </a:r>
            <a:endParaRPr lang="fr-FR" sz="1400" dirty="0">
              <a:highlight>
                <a:srgbClr val="00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fr-F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</a:t>
            </a:r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{ return </a:t>
            </a:r>
            <a:r>
              <a:rPr lang="fr-F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resultat</a:t>
            </a:r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; }</a:t>
            </a:r>
          </a:p>
          <a:p>
            <a:pPr marL="0" indent="0">
              <a:buNone/>
            </a:pPr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set {</a:t>
            </a:r>
          </a:p>
          <a:p>
            <a:pPr marL="0" indent="0">
              <a:buNone/>
            </a:pPr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</a:t>
            </a:r>
            <a:r>
              <a:rPr lang="fr-F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resultat</a:t>
            </a:r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= value;</a:t>
            </a:r>
          </a:p>
          <a:p>
            <a:pPr marL="0" indent="0">
              <a:buNone/>
            </a:pPr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</a:t>
            </a:r>
            <a:r>
              <a:rPr lang="fr-FR" sz="1400" dirty="0" err="1">
                <a:highlight>
                  <a:srgbClr val="00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OnPropertyChanged</a:t>
            </a:r>
            <a:r>
              <a:rPr lang="fr-FR" sz="1400" dirty="0">
                <a:highlight>
                  <a:srgbClr val="00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fr-FR" sz="1400" dirty="0" err="1">
                <a:highlight>
                  <a:srgbClr val="00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Resultat</a:t>
            </a:r>
            <a:r>
              <a:rPr lang="fr-FR" sz="1400" dirty="0">
                <a:highlight>
                  <a:srgbClr val="00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; } }</a:t>
            </a:r>
          </a:p>
          <a:p>
            <a:pPr marL="0" indent="0">
              <a:buNone/>
            </a:pPr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fr-FR" sz="1400" dirty="0" err="1">
                <a:highlight>
                  <a:srgbClr val="00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protected</a:t>
            </a:r>
            <a:r>
              <a:rPr lang="fr-FR" sz="1400" dirty="0">
                <a:highlight>
                  <a:srgbClr val="00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400" dirty="0" err="1">
                <a:highlight>
                  <a:srgbClr val="00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fr-FR" sz="1400" dirty="0">
                <a:highlight>
                  <a:srgbClr val="00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400" dirty="0" err="1">
                <a:highlight>
                  <a:srgbClr val="00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OnPropertyChanged</a:t>
            </a:r>
            <a:r>
              <a:rPr lang="fr-FR" sz="1400" dirty="0">
                <a:highlight>
                  <a:srgbClr val="00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(string </a:t>
            </a:r>
            <a:r>
              <a:rPr lang="fr-FR" sz="1400" dirty="0" err="1">
                <a:highlight>
                  <a:srgbClr val="00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fr-FR" sz="1400" dirty="0">
                <a:highlight>
                  <a:srgbClr val="00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r>
              <a:rPr lang="fr-FR" sz="1400" dirty="0">
                <a:highlight>
                  <a:srgbClr val="00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    {</a:t>
            </a:r>
          </a:p>
          <a:p>
            <a:pPr marL="0" indent="0">
              <a:buNone/>
            </a:pPr>
            <a:r>
              <a:rPr lang="fr-FR" sz="1400" dirty="0">
                <a:highlight>
                  <a:srgbClr val="00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fr-FR" sz="1400" dirty="0" err="1">
                <a:highlight>
                  <a:srgbClr val="00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PropertyChangedEventHandler</a:t>
            </a:r>
            <a:r>
              <a:rPr lang="fr-FR" sz="1400" dirty="0">
                <a:highlight>
                  <a:srgbClr val="00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400" dirty="0" err="1">
                <a:highlight>
                  <a:srgbClr val="00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handler</a:t>
            </a:r>
            <a:r>
              <a:rPr lang="fr-FR" sz="1400" dirty="0">
                <a:highlight>
                  <a:srgbClr val="00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fr-FR" sz="1400" dirty="0" err="1">
                <a:highlight>
                  <a:srgbClr val="00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PropertyChanged</a:t>
            </a:r>
            <a:r>
              <a:rPr lang="fr-FR" sz="1400" dirty="0">
                <a:highlight>
                  <a:srgbClr val="00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fr-FR" sz="1400" dirty="0">
                <a:highlight>
                  <a:srgbClr val="00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        if (</a:t>
            </a:r>
            <a:r>
              <a:rPr lang="fr-FR" sz="1400" dirty="0" err="1">
                <a:highlight>
                  <a:srgbClr val="00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handler</a:t>
            </a:r>
            <a:r>
              <a:rPr lang="fr-FR" sz="1400" dirty="0">
                <a:highlight>
                  <a:srgbClr val="00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!= </a:t>
            </a:r>
            <a:r>
              <a:rPr lang="fr-FR" sz="1400" dirty="0" err="1">
                <a:highlight>
                  <a:srgbClr val="00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r>
              <a:rPr lang="fr-FR" sz="1400" dirty="0">
                <a:highlight>
                  <a:srgbClr val="00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 marL="0" indent="0">
              <a:buNone/>
            </a:pPr>
            <a:r>
              <a:rPr lang="fr-FR" sz="1400" dirty="0">
                <a:highlight>
                  <a:srgbClr val="00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            </a:t>
            </a:r>
            <a:r>
              <a:rPr lang="fr-FR" sz="1400" dirty="0" err="1">
                <a:highlight>
                  <a:srgbClr val="00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handler</a:t>
            </a:r>
            <a:r>
              <a:rPr lang="fr-FR" sz="1400" dirty="0">
                <a:highlight>
                  <a:srgbClr val="00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sz="1400" dirty="0" err="1">
                <a:highlight>
                  <a:srgbClr val="00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lang="fr-FR" sz="1400" dirty="0">
                <a:highlight>
                  <a:srgbClr val="00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, new </a:t>
            </a:r>
            <a:r>
              <a:rPr lang="fr-FR" sz="1400" dirty="0" err="1">
                <a:highlight>
                  <a:srgbClr val="00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PropertyChangedEventArgs</a:t>
            </a:r>
            <a:r>
              <a:rPr lang="fr-FR" sz="1400" dirty="0">
                <a:highlight>
                  <a:srgbClr val="00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sz="1400" dirty="0" err="1">
                <a:highlight>
                  <a:srgbClr val="00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fr-FR" sz="1400" dirty="0">
                <a:highlight>
                  <a:srgbClr val="00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)); }</a:t>
            </a:r>
          </a:p>
          <a:p>
            <a:pPr marL="0" indent="0">
              <a:buNone/>
            </a:pPr>
            <a:r>
              <a:rPr lang="fr-FR" sz="1400" dirty="0">
                <a:highlight>
                  <a:srgbClr val="00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    }</a:t>
            </a:r>
          </a:p>
          <a:p>
            <a:pPr marL="0" indent="0">
              <a:buNone/>
            </a:pPr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…</a:t>
            </a:r>
          </a:p>
          <a:p>
            <a:pPr marL="0" indent="0">
              <a:buNone/>
            </a:pPr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endParaRPr lang="fr-FR" altLang="ja-JP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A8E5F-C291-324A-B468-34E7B1B859B4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830407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Code </a:t>
            </a:r>
            <a:r>
              <a:rPr lang="fr-FR" dirty="0" err="1"/>
              <a:t>behind</a:t>
            </a:r>
            <a:endParaRPr lang="fr-FR" dirty="0"/>
          </a:p>
        </p:txBody>
      </p:sp>
      <p:sp>
        <p:nvSpPr>
          <p:cNvPr id="6246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64572"/>
            <a:ext cx="8229600" cy="5593427"/>
          </a:xfrm>
        </p:spPr>
        <p:txBody>
          <a:bodyPr>
            <a:noAutofit/>
          </a:bodyPr>
          <a:lstStyle/>
          <a:p>
            <a:r>
              <a:rPr lang="fr-FR" altLang="ja-JP" sz="1800" dirty="0">
                <a:latin typeface="+mj-lt"/>
                <a:cs typeface="Courier New" panose="02070309020205020404" pitchFamily="49" charset="0"/>
              </a:rPr>
              <a:t>La classe : </a:t>
            </a:r>
          </a:p>
          <a:p>
            <a:pPr lvl="1"/>
            <a:r>
              <a:rPr lang="fr-FR" altLang="ja-JP" sz="1600" dirty="0">
                <a:latin typeface="+mj-lt"/>
                <a:cs typeface="Courier New" panose="02070309020205020404" pitchFamily="49" charset="0"/>
              </a:rPr>
              <a:t>Contient les </a:t>
            </a:r>
            <a:r>
              <a:rPr lang="fr-FR" altLang="ja-JP" sz="1600" dirty="0" err="1">
                <a:latin typeface="+mj-lt"/>
                <a:cs typeface="Courier New" panose="02070309020205020404" pitchFamily="49" charset="0"/>
              </a:rPr>
              <a:t>properties</a:t>
            </a:r>
            <a:r>
              <a:rPr lang="fr-FR" altLang="ja-JP" sz="1600" dirty="0">
                <a:latin typeface="+mj-lt"/>
                <a:cs typeface="Courier New" panose="02070309020205020404" pitchFamily="49" charset="0"/>
              </a:rPr>
              <a:t> qui sont </a:t>
            </a:r>
            <a:r>
              <a:rPr lang="fr-FR" altLang="ja-JP" sz="1600" dirty="0" err="1">
                <a:latin typeface="+mj-lt"/>
                <a:cs typeface="Courier New" panose="02070309020205020404" pitchFamily="49" charset="0"/>
              </a:rPr>
              <a:t>bindées</a:t>
            </a:r>
            <a:r>
              <a:rPr lang="fr-FR" altLang="ja-JP" sz="1600" dirty="0">
                <a:latin typeface="+mj-lt"/>
                <a:cs typeface="Courier New" panose="02070309020205020404" pitchFamily="49" charset="0"/>
              </a:rPr>
              <a:t> dans la vue XAML.</a:t>
            </a:r>
          </a:p>
          <a:p>
            <a:pPr lvl="1"/>
            <a:r>
              <a:rPr lang="fr-FR" altLang="ja-JP" sz="1600" dirty="0">
                <a:cs typeface="Courier New" panose="02070309020205020404" pitchFamily="49" charset="0"/>
              </a:rPr>
              <a:t>Doit définir le contexte du binding à la fenêtre XAML courante </a:t>
            </a:r>
            <a:r>
              <a:rPr lang="fr-FR" sz="1600" dirty="0">
                <a:cs typeface="Courier New" panose="02070309020205020404" pitchFamily="49" charset="0"/>
              </a:rPr>
              <a:t>afin de récupérer les valeurs saisies dans la vue :</a:t>
            </a:r>
            <a:r>
              <a:rPr lang="fr-FR" altLang="ja-JP" sz="1600" dirty="0">
                <a:cs typeface="Courier New" panose="02070309020205020404" pitchFamily="49" charset="0"/>
              </a:rPr>
              <a:t> </a:t>
            </a:r>
            <a:r>
              <a:rPr lang="fr-F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this.DataContext</a:t>
            </a:r>
            <a:r>
              <a:rPr lang="fr-F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fr-F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lang="fr-F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fr-FR" sz="1600" dirty="0">
                <a:latin typeface="+mj-lt"/>
                <a:cs typeface="Courier New" panose="02070309020205020404" pitchFamily="49" charset="0"/>
              </a:rPr>
              <a:t>Il est courant de faire cette affectation dans le constructeur (</a:t>
            </a:r>
            <a:r>
              <a:rPr lang="fr-FR" sz="1600" b="1" dirty="0">
                <a:latin typeface="+mj-lt"/>
                <a:cs typeface="Courier New" panose="02070309020205020404" pitchFamily="49" charset="0"/>
              </a:rPr>
              <a:t>après</a:t>
            </a:r>
            <a:r>
              <a:rPr lang="fr-FR" sz="1600" dirty="0">
                <a:latin typeface="+mj-lt"/>
                <a:cs typeface="Courier New" panose="02070309020205020404" pitchFamily="49" charset="0"/>
              </a:rPr>
              <a:t> </a:t>
            </a:r>
            <a:r>
              <a:rPr lang="fr-F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InitializeComponent</a:t>
            </a:r>
            <a:r>
              <a:rPr lang="fr-F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  <a:r>
              <a:rPr lang="fr-FR" sz="1600" dirty="0"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fr-FR" altLang="ja-JP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Doit, afin de mettre à jour la vue :</a:t>
            </a:r>
          </a:p>
          <a:p>
            <a:pPr lvl="2"/>
            <a:r>
              <a:rPr lang="fr-FR" altLang="ja-JP" sz="1400" dirty="0">
                <a:latin typeface="+mj-lt"/>
                <a:cs typeface="Courier New" panose="02070309020205020404" pitchFamily="49" charset="0"/>
              </a:rPr>
              <a:t>Implémenter l’interface </a:t>
            </a:r>
            <a:r>
              <a:rPr lang="fr-F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INotifyPropertyChanged</a:t>
            </a:r>
            <a:endParaRPr lang="fr-FR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fr-FR" altLang="ja-JP" sz="1400" dirty="0">
                <a:latin typeface="+mj-lt"/>
                <a:cs typeface="Courier New" panose="02070309020205020404" pitchFamily="49" charset="0"/>
              </a:rPr>
              <a:t>Créer l’évènement </a:t>
            </a:r>
            <a:r>
              <a:rPr lang="fr-F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PropertyChanged</a:t>
            </a:r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altLang="ja-JP" sz="1400" dirty="0">
                <a:latin typeface="+mj-lt"/>
                <a:cs typeface="Courier New" panose="02070309020205020404" pitchFamily="49" charset="0"/>
              </a:rPr>
              <a:t>de type </a:t>
            </a:r>
            <a:r>
              <a:rPr lang="fr-F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PropertyChangedEventHandler</a:t>
            </a:r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 </a:t>
            </a:r>
            <a:r>
              <a:rPr lang="fr-FR" sz="1400" dirty="0"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Il est possible de le générer de la façon suivante :</a:t>
            </a:r>
          </a:p>
          <a:p>
            <a:pPr lvl="2"/>
            <a:endParaRPr lang="fr-FR" sz="1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lvl="1"/>
            <a:endParaRPr lang="fr-FR" sz="16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lvl="1"/>
            <a:endParaRPr lang="fr-FR" sz="16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lvl="1"/>
            <a:endParaRPr lang="fr-FR" sz="16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lvl="1"/>
            <a:endParaRPr lang="fr-FR" sz="16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lvl="1"/>
            <a:endParaRPr lang="fr-FR" sz="16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274320" lvl="1" indent="0">
              <a:buNone/>
            </a:pPr>
            <a:endParaRPr lang="fr-FR" altLang="ja-JP" sz="1600" dirty="0">
              <a:latin typeface="+mj-lt"/>
              <a:cs typeface="Courier New" panose="02070309020205020404" pitchFamily="49" charset="0"/>
            </a:endParaRPr>
          </a:p>
          <a:p>
            <a:pPr lvl="2"/>
            <a:r>
              <a:rPr lang="fr-FR" altLang="ja-JP" sz="1400" dirty="0">
                <a:cs typeface="Courier New" panose="02070309020205020404" pitchFamily="49" charset="0"/>
              </a:rPr>
              <a:t>Définir la méthode </a:t>
            </a:r>
            <a:r>
              <a:rPr lang="fr-F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OnPropertyChanged</a:t>
            </a:r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(string </a:t>
            </a:r>
            <a:r>
              <a:rPr lang="fr-F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fr-FR" sz="1400" dirty="0">
                <a:latin typeface="+mj-lt"/>
                <a:cs typeface="Courier New" panose="02070309020205020404" pitchFamily="49" charset="0"/>
              </a:rPr>
              <a:t>qui prend en paramètre le nom du champ à mettre à jour dans la vue XAML (notification). Pour chaque </a:t>
            </a:r>
            <a:r>
              <a:rPr lang="fr-FR" sz="1400" dirty="0" err="1">
                <a:latin typeface="+mj-lt"/>
                <a:cs typeface="Courier New" panose="02070309020205020404" pitchFamily="49" charset="0"/>
              </a:rPr>
              <a:t>property</a:t>
            </a:r>
            <a:r>
              <a:rPr lang="fr-FR" sz="1400" dirty="0">
                <a:latin typeface="+mj-lt"/>
                <a:cs typeface="Courier New" panose="02070309020205020404" pitchFamily="49" charset="0"/>
              </a:rPr>
              <a:t> pour laquelle vous souhaitez notifier les changements, vous devez ensuite appeler </a:t>
            </a:r>
            <a:r>
              <a:rPr lang="fr-F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OnPropertyChanged</a:t>
            </a:r>
            <a:r>
              <a:rPr lang="fr-FR" sz="1400" dirty="0">
                <a:latin typeface="+mj-lt"/>
                <a:cs typeface="Courier New" panose="02070309020205020404" pitchFamily="49" charset="0"/>
              </a:rPr>
              <a:t> chaque fois que la propriété est mise à jour.</a:t>
            </a:r>
          </a:p>
          <a:p>
            <a:endParaRPr lang="fr-FR" altLang="ja-JP" dirty="0">
              <a:latin typeface="+mj-lt"/>
              <a:cs typeface="Courier New" panose="02070309020205020404" pitchFamily="49" charset="0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A8E5F-C291-324A-B468-34E7B1B859B4}" type="slidenum">
              <a:rPr lang="fr-FR" smtClean="0"/>
              <a:t>4</a:t>
            </a:fld>
            <a:endParaRPr lang="fr-FR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B8908CE6-7B9A-EC4C-97C5-05D29621C9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392" y="3710453"/>
            <a:ext cx="8437216" cy="1943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1722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>
            <a:extLst>
              <a:ext uri="{FF2B5EF4-FFF2-40B4-BE49-F238E27FC236}">
                <a16:creationId xmlns:a16="http://schemas.microsoft.com/office/drawing/2014/main" id="{2733A08D-8496-348E-0A4D-5B309FC0EE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294" y="3863382"/>
            <a:ext cx="2968047" cy="2996771"/>
          </a:xfrm>
          <a:prstGeom prst="rect">
            <a:avLst/>
          </a:prstGeom>
        </p:spPr>
      </p:pic>
      <p:sp>
        <p:nvSpPr>
          <p:cNvPr id="6246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Rappels : binding</a:t>
            </a:r>
          </a:p>
        </p:txBody>
      </p:sp>
      <p:sp>
        <p:nvSpPr>
          <p:cNvPr id="6246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64573"/>
            <a:ext cx="8229600" cy="5470766"/>
          </a:xfrm>
        </p:spPr>
        <p:txBody>
          <a:bodyPr>
            <a:noAutofit/>
          </a:bodyPr>
          <a:lstStyle/>
          <a:p>
            <a:r>
              <a:rPr lang="fr-FR" altLang="ja-JP" sz="2000" dirty="0">
                <a:latin typeface="+mj-lt"/>
                <a:cs typeface="Courier New" panose="02070309020205020404" pitchFamily="49" charset="0"/>
              </a:rPr>
              <a:t>Le binding se fait sur un attribut XAML d’un contrôle, par exemple </a:t>
            </a:r>
            <a:r>
              <a:rPr lang="fr-FR" altLang="ja-JP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Text</a:t>
            </a:r>
            <a:r>
              <a:rPr lang="fr-FR" altLang="ja-JP" sz="2000" dirty="0">
                <a:latin typeface="+mj-lt"/>
                <a:cs typeface="Courier New" panose="02070309020205020404" pitchFamily="49" charset="0"/>
              </a:rPr>
              <a:t>.</a:t>
            </a:r>
          </a:p>
          <a:p>
            <a:r>
              <a:rPr lang="fr-FR" altLang="ja-JP" sz="2000" dirty="0">
                <a:latin typeface="+mj-lt"/>
                <a:cs typeface="Courier New" panose="02070309020205020404" pitchFamily="49" charset="0"/>
              </a:rPr>
              <a:t>Le binding </a:t>
            </a: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TextBox</a:t>
            </a: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… </a:t>
            </a:r>
            <a:r>
              <a:rPr lang="fr-FR" sz="2000" b="1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Text</a:t>
            </a:r>
            <a:r>
              <a:rPr lang="fr-FR" sz="20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="{Binding Nb1}"</a:t>
            </a: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/&gt; </a:t>
            </a:r>
            <a:r>
              <a:rPr lang="fr-FR" altLang="ja-JP" sz="2000" dirty="0">
                <a:latin typeface="+mj-lt"/>
                <a:cs typeface="Courier New" panose="02070309020205020404" pitchFamily="49" charset="0"/>
              </a:rPr>
              <a:t>peut aussi s’écrire :</a:t>
            </a:r>
          </a:p>
          <a:p>
            <a:pPr marL="0" indent="0">
              <a:buNone/>
            </a:pP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&lt;</a:t>
            </a:r>
            <a:r>
              <a:rPr lang="fr-FR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TextBox</a:t>
            </a: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… </a:t>
            </a:r>
            <a:r>
              <a:rPr lang="fr-FR" sz="2000" b="1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Text</a:t>
            </a:r>
            <a:r>
              <a:rPr lang="fr-FR" sz="20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="{Binding </a:t>
            </a:r>
            <a:r>
              <a:rPr lang="fr-FR" sz="2000" b="1" dirty="0">
                <a:solidFill>
                  <a:srgbClr val="FF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Path</a:t>
            </a:r>
            <a:r>
              <a:rPr lang="fr-FR" sz="20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=Nb1, </a:t>
            </a:r>
            <a:r>
              <a:rPr lang="fr-FR" sz="2000" b="1" dirty="0">
                <a:solidFill>
                  <a:srgbClr val="FF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Mode=</a:t>
            </a:r>
            <a:r>
              <a:rPr lang="fr-FR" sz="2000" b="1" dirty="0" err="1">
                <a:solidFill>
                  <a:srgbClr val="FF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TwoWay</a:t>
            </a:r>
            <a:r>
              <a:rPr lang="fr-FR" sz="20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}"</a:t>
            </a: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</a:p>
          <a:p>
            <a:pPr marL="0" indent="0">
              <a:buNone/>
            </a:pPr>
            <a:r>
              <a:rPr lang="fr-FR" altLang="ja-JP" sz="2000" dirty="0">
                <a:latin typeface="+mj-lt"/>
                <a:cs typeface="Courier New" panose="02070309020205020404" pitchFamily="49" charset="0"/>
              </a:rPr>
              <a:t>  Car le mode </a:t>
            </a:r>
            <a:r>
              <a:rPr lang="fr-FR" altLang="ja-JP" sz="2000" dirty="0" err="1">
                <a:latin typeface="+mj-lt"/>
                <a:cs typeface="Courier New" panose="02070309020205020404" pitchFamily="49" charset="0"/>
              </a:rPr>
              <a:t>TwoWay</a:t>
            </a:r>
            <a:r>
              <a:rPr lang="fr-FR" altLang="ja-JP" sz="2000" dirty="0">
                <a:latin typeface="+mj-lt"/>
                <a:cs typeface="Courier New" panose="02070309020205020404" pitchFamily="49" charset="0"/>
              </a:rPr>
              <a:t> est le mode par défaut :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A8E5F-C291-324A-B468-34E7B1B859B4}" type="slidenum">
              <a:rPr lang="fr-FR" smtClean="0"/>
              <a:t>5</a:t>
            </a:fld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C77C8DC-D2A3-4B67-8069-738829C967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0959" y="3501013"/>
            <a:ext cx="3162300" cy="596900"/>
          </a:xfrm>
          <a:prstGeom prst="rect">
            <a:avLst/>
          </a:prstGeom>
        </p:spPr>
      </p:pic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4EC186D4-0952-EAA6-C966-25D0E0F46A1D}"/>
              </a:ext>
            </a:extLst>
          </p:cNvPr>
          <p:cNvCxnSpPr>
            <a:cxnSpLocks/>
          </p:cNvCxnSpPr>
          <p:nvPr/>
        </p:nvCxnSpPr>
        <p:spPr>
          <a:xfrm flipH="1">
            <a:off x="3233855" y="3880153"/>
            <a:ext cx="2375210" cy="0"/>
          </a:xfrm>
          <a:prstGeom prst="straightConnector1">
            <a:avLst/>
          </a:prstGeom>
          <a:ln w="28575">
            <a:solidFill>
              <a:schemeClr val="tx1"/>
            </a:solidFill>
            <a:headEnd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8">
            <a:extLst>
              <a:ext uri="{FF2B5EF4-FFF2-40B4-BE49-F238E27FC236}">
                <a16:creationId xmlns:a16="http://schemas.microsoft.com/office/drawing/2014/main" id="{E43D15BE-E768-D604-52C9-64F018F4557C}"/>
              </a:ext>
            </a:extLst>
          </p:cNvPr>
          <p:cNvSpPr txBox="1"/>
          <p:nvPr/>
        </p:nvSpPr>
        <p:spPr>
          <a:xfrm>
            <a:off x="3878793" y="3510821"/>
            <a:ext cx="1073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OneWay</a:t>
            </a:r>
            <a:endParaRPr lang="fr-FR" dirty="0"/>
          </a:p>
        </p:txBody>
      </p: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68B861E3-5C8A-1BA5-57A4-045AE84847E3}"/>
              </a:ext>
            </a:extLst>
          </p:cNvPr>
          <p:cNvCxnSpPr>
            <a:cxnSpLocks/>
          </p:cNvCxnSpPr>
          <p:nvPr/>
        </p:nvCxnSpPr>
        <p:spPr>
          <a:xfrm flipH="1">
            <a:off x="3241292" y="4445140"/>
            <a:ext cx="2375210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ZoneTexte 10">
            <a:extLst>
              <a:ext uri="{FF2B5EF4-FFF2-40B4-BE49-F238E27FC236}">
                <a16:creationId xmlns:a16="http://schemas.microsoft.com/office/drawing/2014/main" id="{23451530-B352-01FB-F9C0-36FAEAF714FE}"/>
              </a:ext>
            </a:extLst>
          </p:cNvPr>
          <p:cNvSpPr txBox="1"/>
          <p:nvPr/>
        </p:nvSpPr>
        <p:spPr>
          <a:xfrm>
            <a:off x="3886230" y="4075808"/>
            <a:ext cx="1060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TwoWay</a:t>
            </a:r>
            <a:endParaRPr lang="fr-FR" dirty="0"/>
          </a:p>
        </p:txBody>
      </p: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565A66E3-60DE-A8DA-2172-185B921C3862}"/>
              </a:ext>
            </a:extLst>
          </p:cNvPr>
          <p:cNvCxnSpPr>
            <a:cxnSpLocks/>
          </p:cNvCxnSpPr>
          <p:nvPr/>
        </p:nvCxnSpPr>
        <p:spPr>
          <a:xfrm flipH="1">
            <a:off x="3241292" y="4866222"/>
            <a:ext cx="2375210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ZoneTexte 12">
            <a:extLst>
              <a:ext uri="{FF2B5EF4-FFF2-40B4-BE49-F238E27FC236}">
                <a16:creationId xmlns:a16="http://schemas.microsoft.com/office/drawing/2014/main" id="{1F9C373B-85E9-8FCF-F628-F46109EF4181}"/>
              </a:ext>
            </a:extLst>
          </p:cNvPr>
          <p:cNvSpPr txBox="1"/>
          <p:nvPr/>
        </p:nvSpPr>
        <p:spPr>
          <a:xfrm>
            <a:off x="3451334" y="4496890"/>
            <a:ext cx="20484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OneWayToSource</a:t>
            </a:r>
            <a:endParaRPr lang="fr-FR" dirty="0"/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86B6C541-DA67-9FCE-6931-6540AC3CE2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0959" y="4316745"/>
            <a:ext cx="3343041" cy="2383464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08DDBC82-D36B-0BFE-4A98-7CF1F1B599BB}"/>
              </a:ext>
            </a:extLst>
          </p:cNvPr>
          <p:cNvSpPr/>
          <p:nvPr/>
        </p:nvSpPr>
        <p:spPr>
          <a:xfrm>
            <a:off x="457200" y="3746810"/>
            <a:ext cx="2698595" cy="121548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340018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Rappels : binding</a:t>
            </a:r>
          </a:p>
        </p:txBody>
      </p:sp>
      <p:sp>
        <p:nvSpPr>
          <p:cNvPr id="6246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64573"/>
            <a:ext cx="8229600" cy="5470766"/>
          </a:xfrm>
        </p:spPr>
        <p:txBody>
          <a:bodyPr>
            <a:noAutofit/>
          </a:bodyPr>
          <a:lstStyle/>
          <a:p>
            <a:r>
              <a:rPr lang="fr-FR" altLang="ja-JP" dirty="0">
                <a:latin typeface="+mj-lt"/>
                <a:cs typeface="Courier New" panose="02070309020205020404" pitchFamily="49" charset="0"/>
              </a:rPr>
              <a:t>Une </a:t>
            </a:r>
            <a:r>
              <a:rPr lang="fr-FR" altLang="ja-JP" dirty="0"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fr-FR" altLang="ja-JP" dirty="0">
                <a:latin typeface="+mj-lt"/>
                <a:cs typeface="Courier New" panose="02070309020205020404" pitchFamily="49" charset="0"/>
              </a:rPr>
              <a:t> n’est pas </a:t>
            </a:r>
            <a:r>
              <a:rPr lang="fr-FR" altLang="ja-JP" dirty="0" err="1">
                <a:latin typeface="+mj-lt"/>
                <a:cs typeface="Courier New" panose="02070309020205020404" pitchFamily="49" charset="0"/>
              </a:rPr>
              <a:t>bindable</a:t>
            </a:r>
            <a:r>
              <a:rPr lang="fr-FR" altLang="ja-JP" dirty="0">
                <a:latin typeface="+mj-lt"/>
                <a:cs typeface="Courier New" panose="02070309020205020404" pitchFamily="49" charset="0"/>
              </a:rPr>
              <a:t>, il faut créer une </a:t>
            </a:r>
            <a:r>
              <a:rPr lang="fr-FR" altLang="ja-JP" dirty="0" err="1">
                <a:latin typeface="Courier New" panose="02070309020205020404" pitchFamily="49" charset="0"/>
                <a:cs typeface="Courier New" panose="02070309020205020404" pitchFamily="49" charset="0"/>
              </a:rPr>
              <a:t>ObservableCollection</a:t>
            </a:r>
            <a:r>
              <a:rPr lang="fr-FR" altLang="ja-JP" dirty="0">
                <a:latin typeface="+mj-lt"/>
                <a:cs typeface="Courier New" panose="02070309020205020404" pitchFamily="49" charset="0"/>
              </a:rPr>
              <a:t>.</a:t>
            </a:r>
          </a:p>
          <a:p>
            <a:r>
              <a:rPr lang="fr-FR" altLang="ja-JP" dirty="0">
                <a:latin typeface="+mj-lt"/>
                <a:cs typeface="Courier New" panose="02070309020205020404" pitchFamily="49" charset="0"/>
              </a:rPr>
              <a:t>Pour alimenter l’</a:t>
            </a:r>
            <a:r>
              <a:rPr lang="fr-FR" altLang="ja-JP" dirty="0" err="1">
                <a:latin typeface="+mj-lt"/>
                <a:cs typeface="Courier New" panose="02070309020205020404" pitchFamily="49" charset="0"/>
              </a:rPr>
              <a:t>ObservableCollection</a:t>
            </a:r>
            <a:r>
              <a:rPr lang="fr-FR" altLang="ja-JP" dirty="0">
                <a:latin typeface="+mj-lt"/>
                <a:cs typeface="Courier New" panose="02070309020205020404" pitchFamily="49" charset="0"/>
              </a:rPr>
              <a:t> à partir d’une List, cela se fait dans le constructeur d’</a:t>
            </a:r>
            <a:r>
              <a:rPr lang="fr-FR" altLang="ja-JP" dirty="0" err="1">
                <a:latin typeface="+mj-lt"/>
                <a:cs typeface="Courier New" panose="02070309020205020404" pitchFamily="49" charset="0"/>
              </a:rPr>
              <a:t>ObservableCollection</a:t>
            </a:r>
            <a:r>
              <a:rPr lang="fr-FR" altLang="ja-JP" dirty="0">
                <a:latin typeface="+mj-lt"/>
                <a:cs typeface="Courier New" panose="02070309020205020404" pitchFamily="49" charset="0"/>
              </a:rPr>
              <a:t> :</a:t>
            </a:r>
          </a:p>
          <a:p>
            <a:endParaRPr lang="fr-FR" altLang="ja-JP" dirty="0">
              <a:latin typeface="+mj-lt"/>
              <a:cs typeface="Courier New" panose="02070309020205020404" pitchFamily="49" charset="0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A8E5F-C291-324A-B468-34E7B1B859B4}" type="slidenum">
              <a:rPr lang="fr-FR" smtClean="0"/>
              <a:t>6</a:t>
            </a:fld>
            <a:endParaRPr lang="fr-FR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0C788B40-29D2-1ABF-5C56-1A81EC4FE7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960" y="3110259"/>
            <a:ext cx="8814228" cy="3429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80193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té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Clarté.thmx</Template>
  <TotalTime>3760</TotalTime>
  <Words>460</Words>
  <Application>Microsoft Macintosh PowerPoint</Application>
  <PresentationFormat>Affichage à l'écran (4:3)</PresentationFormat>
  <Paragraphs>70</Paragraphs>
  <Slides>6</Slides>
  <Notes>6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6</vt:i4>
      </vt:variant>
    </vt:vector>
  </HeadingPairs>
  <TitlesOfParts>
    <vt:vector size="11" baseType="lpstr">
      <vt:lpstr>Arial</vt:lpstr>
      <vt:lpstr>Calibri</vt:lpstr>
      <vt:lpstr>Courier New</vt:lpstr>
      <vt:lpstr>Verdana</vt:lpstr>
      <vt:lpstr>Clarté</vt:lpstr>
      <vt:lpstr>Rappel : binding C#</vt:lpstr>
      <vt:lpstr>Exemple</vt:lpstr>
      <vt:lpstr>Code behind</vt:lpstr>
      <vt:lpstr>Code behind</vt:lpstr>
      <vt:lpstr>Rappels : binding</vt:lpstr>
      <vt:lpstr>Rappels : binding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. .</dc:creator>
  <cp:lastModifiedBy>Vincent COUTURIER</cp:lastModifiedBy>
  <cp:revision>1840</cp:revision>
  <cp:lastPrinted>2016-09-15T21:45:24Z</cp:lastPrinted>
  <dcterms:created xsi:type="dcterms:W3CDTF">2015-01-21T14:24:05Z</dcterms:created>
  <dcterms:modified xsi:type="dcterms:W3CDTF">2022-09-10T09:58:02Z</dcterms:modified>
</cp:coreProperties>
</file>